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62a4f45f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62a4f45f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62a4f45f5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62a4f45f5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62a4f45f5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62a4f45f5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 name="Shape 110"/>
        <p:cNvGrpSpPr/>
        <p:nvPr/>
      </p:nvGrpSpPr>
      <p:grpSpPr>
        <a:xfrm>
          <a:off x="0" y="0"/>
          <a:ext cx="0" cy="0"/>
          <a:chOff x="0" y="0"/>
          <a:chExt cx="0" cy="0"/>
        </a:xfrm>
      </p:grpSpPr>
      <p:sp>
        <p:nvSpPr>
          <p:cNvPr id="111" name="Google Shape;111;g62a4f45f5a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62a4f45f5a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62a4f45f5a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2a4f45f5a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62a4f45f5a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62a4f45f5a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62a4f45f5a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62a4f45f5a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 name="Shape 130"/>
        <p:cNvGrpSpPr/>
        <p:nvPr/>
      </p:nvGrpSpPr>
      <p:grpSpPr>
        <a:xfrm>
          <a:off x="0" y="0"/>
          <a:ext cx="0" cy="0"/>
          <a:chOff x="0" y="0"/>
          <a:chExt cx="0" cy="0"/>
        </a:xfrm>
      </p:grpSpPr>
      <p:sp>
        <p:nvSpPr>
          <p:cNvPr id="131" name="Google Shape;131;g62a4f45f5a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62a4f45f5a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62a4f45f5a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62a4f45f5a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2a4f45f5a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62a4f45f5a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g624df306e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624df306e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62a4f45f5a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62a4f45f5a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62a4f45f5a_1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62a4f45f5a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62a4f45f5a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62a4f45f5a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62a4f45f5a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2a4f45f5a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62a4f45f5a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62a4f45f5a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62a4f45f5a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62a4f45f5a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62a4f45f5a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62a4f45f5a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2a4f45f5a_1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2a4f45f5a_1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2a4f45f5a_1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62a4f45f5a_1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62a4f45f5a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62a4f45f5a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 name="Shape 60"/>
        <p:cNvGrpSpPr/>
        <p:nvPr/>
      </p:nvGrpSpPr>
      <p:grpSpPr>
        <a:xfrm>
          <a:off x="0" y="0"/>
          <a:ext cx="0" cy="0"/>
          <a:chOff x="0" y="0"/>
          <a:chExt cx="0" cy="0"/>
        </a:xfrm>
      </p:grpSpPr>
      <p:sp>
        <p:nvSpPr>
          <p:cNvPr id="61" name="Google Shape;61;g624df306e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624df306e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62a4f45f5a_1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62a4f45f5a_1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62a4f45f5a_1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62a4f45f5a_1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62a4f45f5a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62a4f45f5a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62a4f45f5a_1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62a4f45f5a_1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2a4f45f5a_1_2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2a4f45f5a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2a4f45f5a_1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2a4f45f5a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62a4f45f5a_1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62a4f45f5a_1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g62a4f45f5a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62a4f45f5a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62a4f45f5a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62a4f45f5a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62a4f45f5a_1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62a4f45f5a_1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624df306e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624df306e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 name="Shape 245"/>
        <p:cNvGrpSpPr/>
        <p:nvPr/>
      </p:nvGrpSpPr>
      <p:grpSpPr>
        <a:xfrm>
          <a:off x="0" y="0"/>
          <a:ext cx="0" cy="0"/>
          <a:chOff x="0" y="0"/>
          <a:chExt cx="0" cy="0"/>
        </a:xfrm>
      </p:grpSpPr>
      <p:sp>
        <p:nvSpPr>
          <p:cNvPr id="246" name="Google Shape;246;g62a4f45f5a_1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62a4f45f5a_1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62a4f45f5a_1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62a4f45f5a_1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62a4f45f5a_1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62a4f45f5a_1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2a4f45f5a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62a4f45f5a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62a4f45f5a_1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62a4f45f5a_1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62a4f45f5a_1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62a4f45f5a_1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62a4f45f5a_1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62a4f45f5a_1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62a4f45f5a_1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62a4f45f5a_1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2a4f45f5a_1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2a4f45f5a_1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62a4f45f5a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62a4f45f5a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624df306e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624df306e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62a4f45f5a_1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62a4f45f5a_1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62a4f45f5a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62a4f45f5a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2a4f45f5a_1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2a4f45f5a_1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62a4f45f5a_1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62a4f45f5a_1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2a4f45f5a_1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2a4f45f5a_1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62a4f45f5a_1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62a4f45f5a_1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62a4f45f5a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62a4f45f5a_1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62a4f45f5a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62a4f45f5a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62bd75178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2bd75178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62a4f45f5a_1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62a4f45f5a_1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 name="Shape 75"/>
        <p:cNvGrpSpPr/>
        <p:nvPr/>
      </p:nvGrpSpPr>
      <p:grpSpPr>
        <a:xfrm>
          <a:off x="0" y="0"/>
          <a:ext cx="0" cy="0"/>
          <a:chOff x="0" y="0"/>
          <a:chExt cx="0" cy="0"/>
        </a:xfrm>
      </p:grpSpPr>
      <p:sp>
        <p:nvSpPr>
          <p:cNvPr id="76" name="Google Shape;76;g624df306ef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624df306ef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 name="Shape 345"/>
        <p:cNvGrpSpPr/>
        <p:nvPr/>
      </p:nvGrpSpPr>
      <p:grpSpPr>
        <a:xfrm>
          <a:off x="0" y="0"/>
          <a:ext cx="0" cy="0"/>
          <a:chOff x="0" y="0"/>
          <a:chExt cx="0" cy="0"/>
        </a:xfrm>
      </p:grpSpPr>
      <p:sp>
        <p:nvSpPr>
          <p:cNvPr id="346" name="Google Shape;346;g62bd75178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62bd75178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62bd75178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62bd75178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62bd75178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62bd75178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624df306e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624df306e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 name="Shape 85"/>
        <p:cNvGrpSpPr/>
        <p:nvPr/>
      </p:nvGrpSpPr>
      <p:grpSpPr>
        <a:xfrm>
          <a:off x="0" y="0"/>
          <a:ext cx="0" cy="0"/>
          <a:chOff x="0" y="0"/>
          <a:chExt cx="0" cy="0"/>
        </a:xfrm>
      </p:grpSpPr>
      <p:sp>
        <p:nvSpPr>
          <p:cNvPr id="86" name="Google Shape;86;g624df306ef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624df306ef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dk1"/>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624df306ef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24df306e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2850">
              <a:solidFill>
                <a:srgbClr val="333333"/>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alejandroduran.com/international-products" TargetMode="External"/><Relationship Id="rId4" Type="http://schemas.openxmlformats.org/officeDocument/2006/relationships/hyperlink" Target="http://www.alejandroduran.com/washedupseries" TargetMode="External"/><Relationship Id="rId5" Type="http://schemas.openxmlformats.org/officeDocument/2006/relationships/hyperlink" Target="http://www.alejandroduran.com/museo" TargetMode="External"/><Relationship Id="rId6" Type="http://schemas.openxmlformats.org/officeDocument/2006/relationships/hyperlink" Target="http://www.alejandroduran.com/take-action"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1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1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1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2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1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1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3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3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en.wikipedia.org/wiki/Hyperrealism_(visual_art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5.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4.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 Id="rId3"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2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It’s a Plastic World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Google Shape;99;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Alison Postma</a:t>
            </a:r>
            <a:endParaRPr b="1"/>
          </a:p>
          <a:p>
            <a:pPr indent="0" lvl="0" marL="0" rtl="0" algn="l">
              <a:spcBef>
                <a:spcPts val="1600"/>
              </a:spcBef>
              <a:spcAft>
                <a:spcPts val="0"/>
              </a:spcAft>
              <a:buNone/>
            </a:pPr>
            <a:r>
              <a:t/>
            </a:r>
            <a:endParaRPr/>
          </a:p>
          <a:p>
            <a:pPr indent="0" lvl="0" marL="0" rtl="0" algn="l">
              <a:lnSpc>
                <a:spcPct val="143181"/>
              </a:lnSpc>
              <a:spcBef>
                <a:spcPts val="1600"/>
              </a:spcBef>
              <a:spcAft>
                <a:spcPts val="0"/>
              </a:spcAft>
              <a:buClr>
                <a:schemeClr val="dk1"/>
              </a:buClr>
              <a:buSzPts val="1100"/>
              <a:buFont typeface="Arial"/>
              <a:buNone/>
            </a:pPr>
            <a:r>
              <a:rPr lang="en">
                <a:solidFill>
                  <a:srgbClr val="444444"/>
                </a:solidFill>
              </a:rPr>
              <a:t>My work is currently exploring getting to know objects. Through arranging and photographing still lifes, performing small gestures captured with video, or modifying found objects, I learn about objects with my hands and body.</a:t>
            </a:r>
            <a:endParaRPr>
              <a:solidFill>
                <a:srgbClr val="444444"/>
              </a:solidFill>
            </a:endParaRPr>
          </a:p>
          <a:p>
            <a:pPr indent="0" lvl="0" marL="0" rtl="0" algn="l">
              <a:spcBef>
                <a:spcPts val="1100"/>
              </a:spcBef>
              <a:spcAft>
                <a:spcPts val="16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23"/>
          <p:cNvPicPr preferRelativeResize="0"/>
          <p:nvPr/>
        </p:nvPicPr>
        <p:blipFill>
          <a:blip r:embed="rId3">
            <a:alphaModFix/>
          </a:blip>
          <a:stretch>
            <a:fillRect/>
          </a:stretch>
        </p:blipFill>
        <p:spPr>
          <a:xfrm>
            <a:off x="2648875" y="152400"/>
            <a:ext cx="3196260" cy="48387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24"/>
          <p:cNvPicPr preferRelativeResize="0"/>
          <p:nvPr/>
        </p:nvPicPr>
        <p:blipFill>
          <a:blip r:embed="rId3">
            <a:alphaModFix/>
          </a:blip>
          <a:stretch>
            <a:fillRect/>
          </a:stretch>
        </p:blipFill>
        <p:spPr>
          <a:xfrm>
            <a:off x="2824525" y="152400"/>
            <a:ext cx="3172821" cy="483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 name="Shape 113"/>
        <p:cNvGrpSpPr/>
        <p:nvPr/>
      </p:nvGrpSpPr>
      <p:grpSpPr>
        <a:xfrm>
          <a:off x="0" y="0"/>
          <a:ext cx="0" cy="0"/>
          <a:chOff x="0" y="0"/>
          <a:chExt cx="0" cy="0"/>
        </a:xfrm>
      </p:grpSpPr>
      <p:pic>
        <p:nvPicPr>
          <p:cNvPr id="114" name="Google Shape;114;p25"/>
          <p:cNvPicPr preferRelativeResize="0"/>
          <p:nvPr/>
        </p:nvPicPr>
        <p:blipFill>
          <a:blip r:embed="rId3">
            <a:alphaModFix/>
          </a:blip>
          <a:stretch>
            <a:fillRect/>
          </a:stretch>
        </p:blipFill>
        <p:spPr>
          <a:xfrm>
            <a:off x="2887225" y="152400"/>
            <a:ext cx="3140072" cy="483870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26"/>
          <p:cNvPicPr preferRelativeResize="0"/>
          <p:nvPr/>
        </p:nvPicPr>
        <p:blipFill>
          <a:blip r:embed="rId3">
            <a:alphaModFix/>
          </a:blip>
          <a:stretch>
            <a:fillRect/>
          </a:stretch>
        </p:blipFill>
        <p:spPr>
          <a:xfrm>
            <a:off x="2932513" y="202600"/>
            <a:ext cx="3278973" cy="4838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27"/>
          <p:cNvSpPr txBox="1"/>
          <p:nvPr>
            <p:ph type="title"/>
          </p:nvPr>
        </p:nvSpPr>
        <p:spPr>
          <a:xfrm>
            <a:off x="311700" y="627250"/>
            <a:ext cx="8520600" cy="3851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Fabrice Monteiro</a:t>
            </a:r>
            <a:endParaRPr b="1" sz="1800"/>
          </a:p>
          <a:p>
            <a:pPr indent="0" lvl="0" marL="0" rtl="0" algn="ctr">
              <a:spcBef>
                <a:spcPts val="0"/>
              </a:spcBef>
              <a:spcAft>
                <a:spcPts val="0"/>
              </a:spcAft>
              <a:buNone/>
            </a:pPr>
            <a:r>
              <a:rPr b="1" lang="en" sz="1800"/>
              <a:t>From the series “The Prophecy”</a:t>
            </a:r>
            <a:endParaRPr b="1"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1800">
                <a:solidFill>
                  <a:srgbClr val="000000"/>
                </a:solidFill>
                <a:highlight>
                  <a:srgbClr val="FAFAFA"/>
                </a:highlight>
              </a:rPr>
              <a:t>Senegalese photographer Fabrice Monteiro believes we are already living in a dystopian world, on an earth that humans have made sick.</a:t>
            </a:r>
            <a:endParaRPr sz="1800">
              <a:solidFill>
                <a:srgbClr val="000000"/>
              </a:solidFill>
              <a:highlight>
                <a:srgbClr val="FAFAFA"/>
              </a:highlight>
            </a:endParaRPr>
          </a:p>
          <a:p>
            <a:pPr indent="0" lvl="0" marL="0" rtl="0" algn="ctr">
              <a:spcBef>
                <a:spcPts val="0"/>
              </a:spcBef>
              <a:spcAft>
                <a:spcPts val="0"/>
              </a:spcAft>
              <a:buNone/>
            </a:pPr>
            <a:r>
              <a:rPr lang="en" sz="1800">
                <a:solidFill>
                  <a:srgbClr val="000000"/>
                </a:solidFill>
                <a:highlight>
                  <a:srgbClr val="FAFAFA"/>
                </a:highlight>
              </a:rPr>
              <a:t>His series </a:t>
            </a:r>
            <a:r>
              <a:rPr i="1" lang="en" sz="1800">
                <a:solidFill>
                  <a:srgbClr val="000000"/>
                </a:solidFill>
                <a:highlight>
                  <a:srgbClr val="FAFAFA"/>
                </a:highlight>
              </a:rPr>
              <a:t>The Prophecy</a:t>
            </a:r>
            <a:r>
              <a:rPr lang="en" sz="1800">
                <a:solidFill>
                  <a:srgbClr val="000000"/>
                </a:solidFill>
                <a:highlight>
                  <a:srgbClr val="FAFAFA"/>
                </a:highlight>
              </a:rPr>
              <a:t> shines a light on environmental degradation in West Africa. While the photographs have been called dystopian, he’s quick to point out the scenery is all real. “I’m not so much interested in the future because I think the reality right now, the present, we have enough to deal with.” he said. “If you take the characters out, you can take your camera and find these places in Senegal.”</a:t>
            </a:r>
            <a:endParaRPr sz="1800">
              <a:solidFill>
                <a:srgbClr val="000000"/>
              </a:solidFill>
              <a:highlight>
                <a:srgbClr val="FAFAFA"/>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pic>
        <p:nvPicPr>
          <p:cNvPr id="129" name="Google Shape;129;p28"/>
          <p:cNvPicPr preferRelativeResize="0"/>
          <p:nvPr/>
        </p:nvPicPr>
        <p:blipFill>
          <a:blip r:embed="rId3">
            <a:alphaModFix/>
          </a:blip>
          <a:stretch>
            <a:fillRect/>
          </a:stretch>
        </p:blipFill>
        <p:spPr>
          <a:xfrm>
            <a:off x="152400" y="152400"/>
            <a:ext cx="6993095"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pic>
        <p:nvPicPr>
          <p:cNvPr id="134" name="Google Shape;134;p29"/>
          <p:cNvPicPr preferRelativeResize="0"/>
          <p:nvPr/>
        </p:nvPicPr>
        <p:blipFill>
          <a:blip r:embed="rId3">
            <a:alphaModFix/>
          </a:blip>
          <a:stretch>
            <a:fillRect/>
          </a:stretch>
        </p:blipFill>
        <p:spPr>
          <a:xfrm>
            <a:off x="152400" y="152400"/>
            <a:ext cx="7258049"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 name="Shape 138"/>
        <p:cNvGrpSpPr/>
        <p:nvPr/>
      </p:nvGrpSpPr>
      <p:grpSpPr>
        <a:xfrm>
          <a:off x="0" y="0"/>
          <a:ext cx="0" cy="0"/>
          <a:chOff x="0" y="0"/>
          <a:chExt cx="0" cy="0"/>
        </a:xfrm>
      </p:grpSpPr>
      <p:pic>
        <p:nvPicPr>
          <p:cNvPr id="139" name="Google Shape;139;p30"/>
          <p:cNvPicPr preferRelativeResize="0"/>
          <p:nvPr/>
        </p:nvPicPr>
        <p:blipFill>
          <a:blip r:embed="rId3">
            <a:alphaModFix/>
          </a:blip>
          <a:stretch>
            <a:fillRect/>
          </a:stretch>
        </p:blipFill>
        <p:spPr>
          <a:xfrm>
            <a:off x="152400" y="152400"/>
            <a:ext cx="7232128"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pic>
        <p:nvPicPr>
          <p:cNvPr id="144" name="Google Shape;144;p31"/>
          <p:cNvPicPr preferRelativeResize="0"/>
          <p:nvPr/>
        </p:nvPicPr>
        <p:blipFill>
          <a:blip r:embed="rId3">
            <a:alphaModFix/>
          </a:blip>
          <a:stretch>
            <a:fillRect/>
          </a:stretch>
        </p:blipFill>
        <p:spPr>
          <a:xfrm>
            <a:off x="152400" y="152400"/>
            <a:ext cx="7262590" cy="4838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Google Shape;59;p14"/>
          <p:cNvSpPr txBox="1"/>
          <p:nvPr>
            <p:ph idx="1" type="body"/>
          </p:nvPr>
        </p:nvSpPr>
        <p:spPr>
          <a:xfrm>
            <a:off x="311700" y="451625"/>
            <a:ext cx="8520600" cy="4335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263333"/>
                </a:solidFill>
                <a:highlight>
                  <a:srgbClr val="FFFFFF"/>
                </a:highlight>
              </a:rPr>
              <a:t>Alejandro Durán  </a:t>
            </a:r>
            <a:endParaRPr>
              <a:solidFill>
                <a:srgbClr val="263333"/>
              </a:solidFill>
              <a:highlight>
                <a:srgbClr val="FFFFFF"/>
              </a:highlight>
            </a:endParaRPr>
          </a:p>
          <a:p>
            <a:pPr indent="0" lvl="0" marL="0" rtl="0" algn="ctr">
              <a:spcBef>
                <a:spcPts val="1600"/>
              </a:spcBef>
              <a:spcAft>
                <a:spcPts val="0"/>
              </a:spcAft>
              <a:buNone/>
            </a:pPr>
            <a:r>
              <a:rPr lang="en">
                <a:solidFill>
                  <a:srgbClr val="263333"/>
                </a:solidFill>
                <a:highlight>
                  <a:srgbClr val="FFFFFF"/>
                </a:highlight>
              </a:rPr>
              <a:t>From the series “Washed up”</a:t>
            </a:r>
            <a:endParaRPr sz="1200">
              <a:solidFill>
                <a:srgbClr val="263333"/>
              </a:solidFill>
            </a:endParaRPr>
          </a:p>
          <a:p>
            <a:pPr indent="0" lvl="0" marL="0" rtl="0" algn="l">
              <a:lnSpc>
                <a:spcPct val="160000"/>
              </a:lnSpc>
              <a:spcBef>
                <a:spcPts val="1600"/>
              </a:spcBef>
              <a:spcAft>
                <a:spcPts val="0"/>
              </a:spcAft>
              <a:buClr>
                <a:schemeClr val="dk1"/>
              </a:buClr>
              <a:buSzPts val="1100"/>
              <a:buFont typeface="Arial"/>
              <a:buNone/>
            </a:pPr>
            <a:r>
              <a:rPr i="1" lang="en" sz="1100">
                <a:solidFill>
                  <a:srgbClr val="263333"/>
                </a:solidFill>
              </a:rPr>
              <a:t>Washed Up</a:t>
            </a:r>
            <a:r>
              <a:rPr lang="en" sz="1100">
                <a:solidFill>
                  <a:srgbClr val="263333"/>
                </a:solidFill>
              </a:rPr>
              <a:t> is an environmental installation and photography project that transforms the international debris washing up on Mexico's Caribbean coast into aesthetic yet disquieting works.</a:t>
            </a:r>
            <a:endParaRPr sz="1100">
              <a:solidFill>
                <a:srgbClr val="263333"/>
              </a:solidFill>
            </a:endParaRPr>
          </a:p>
          <a:p>
            <a:pPr indent="0" lvl="0" marL="0" rtl="0" algn="l">
              <a:lnSpc>
                <a:spcPct val="160000"/>
              </a:lnSpc>
              <a:spcBef>
                <a:spcPts val="1900"/>
              </a:spcBef>
              <a:spcAft>
                <a:spcPts val="0"/>
              </a:spcAft>
              <a:buClr>
                <a:schemeClr val="dk1"/>
              </a:buClr>
              <a:buSzPts val="1100"/>
              <a:buFont typeface="Arial"/>
              <a:buNone/>
            </a:pPr>
            <a:r>
              <a:rPr lang="en" sz="1100">
                <a:solidFill>
                  <a:srgbClr val="263333"/>
                </a:solidFill>
              </a:rPr>
              <a:t>Over the course of this project Durán has identified plastic waste from fifty-eight nations and territories on six continents that have washed ashore along the coast of Sian Ka'an, Mexico's largest federally protected reserve and an UNESCO World Heritage site. He uses this </a:t>
            </a:r>
            <a:r>
              <a:rPr lang="en" sz="1100" u="sng">
                <a:solidFill>
                  <a:srgbClr val="0673A2"/>
                </a:solidFill>
                <a:hlinkClick r:id="rId3"/>
              </a:rPr>
              <a:t>international debris</a:t>
            </a:r>
            <a:r>
              <a:rPr lang="en" sz="1100">
                <a:solidFill>
                  <a:srgbClr val="263333"/>
                </a:solidFill>
              </a:rPr>
              <a:t> to create color-based, site-specific sculptures that conflate the hand of man and nature. At times he distributes the objects the way the waves would; at other times, the plastic mimics algae, roots, rivers, or fruit, reflecting the infiltration of plastics into the natural environment.</a:t>
            </a:r>
            <a:endParaRPr sz="1100">
              <a:solidFill>
                <a:srgbClr val="263333"/>
              </a:solidFill>
            </a:endParaRPr>
          </a:p>
          <a:p>
            <a:pPr indent="0" lvl="0" marL="0" rtl="0" algn="l">
              <a:lnSpc>
                <a:spcPct val="160000"/>
              </a:lnSpc>
              <a:spcBef>
                <a:spcPts val="1900"/>
              </a:spcBef>
              <a:spcAft>
                <a:spcPts val="0"/>
              </a:spcAft>
              <a:buClr>
                <a:schemeClr val="dk1"/>
              </a:buClr>
              <a:buSzPts val="1100"/>
              <a:buFont typeface="Arial"/>
              <a:buNone/>
            </a:pPr>
            <a:r>
              <a:rPr lang="en" sz="1100">
                <a:solidFill>
                  <a:srgbClr val="263333"/>
                </a:solidFill>
              </a:rPr>
              <a:t>More than creating a surreal or fantastical landscape, these installations mirror the reality of our current environmental predicament. The resulting </a:t>
            </a:r>
            <a:r>
              <a:rPr lang="en" sz="1100" u="sng">
                <a:solidFill>
                  <a:srgbClr val="0673A2"/>
                </a:solidFill>
                <a:hlinkClick r:id="rId4"/>
              </a:rPr>
              <a:t>photo series</a:t>
            </a:r>
            <a:r>
              <a:rPr lang="en" sz="1100">
                <a:solidFill>
                  <a:srgbClr val="263333"/>
                </a:solidFill>
              </a:rPr>
              <a:t> depicts a new form of colonization by consumerism, where even undeveloped land is not safe from the far-reaching impact of our culture of disposable products. The alchemy of </a:t>
            </a:r>
            <a:r>
              <a:rPr i="1" lang="en" sz="1100">
                <a:solidFill>
                  <a:srgbClr val="263333"/>
                </a:solidFill>
              </a:rPr>
              <a:t>Washed Up</a:t>
            </a:r>
            <a:r>
              <a:rPr lang="en" sz="1100">
                <a:solidFill>
                  <a:srgbClr val="263333"/>
                </a:solidFill>
              </a:rPr>
              <a:t> lies not only in transforming a trashed landscape, but in the project’s potential to </a:t>
            </a:r>
            <a:r>
              <a:rPr lang="en" sz="1100" u="sng">
                <a:solidFill>
                  <a:srgbClr val="0673A2"/>
                </a:solidFill>
                <a:hlinkClick r:id="rId5"/>
              </a:rPr>
              <a:t>raise awareness</a:t>
            </a:r>
            <a:r>
              <a:rPr lang="en" sz="1100">
                <a:solidFill>
                  <a:srgbClr val="263333"/>
                </a:solidFill>
              </a:rPr>
              <a:t> and </a:t>
            </a:r>
            <a:r>
              <a:rPr lang="en" sz="1100" u="sng">
                <a:solidFill>
                  <a:srgbClr val="0673A2"/>
                </a:solidFill>
                <a:hlinkClick r:id="rId6"/>
              </a:rPr>
              <a:t>change </a:t>
            </a:r>
            <a:r>
              <a:rPr lang="en" sz="1100">
                <a:solidFill>
                  <a:srgbClr val="263333"/>
                </a:solidFill>
              </a:rPr>
              <a:t>our relationship to consumption and waste.</a:t>
            </a:r>
            <a:endParaRPr sz="1100">
              <a:solidFill>
                <a:srgbClr val="263333"/>
              </a:solidFill>
            </a:endParaRPr>
          </a:p>
          <a:p>
            <a:pPr indent="0" lvl="0" marL="0" rtl="0" algn="l">
              <a:spcBef>
                <a:spcPts val="0"/>
              </a:spcBef>
              <a:spcAft>
                <a:spcPts val="0"/>
              </a:spcAft>
              <a:buNone/>
            </a:pPr>
            <a:r>
              <a:t/>
            </a:r>
            <a:endParaRPr>
              <a:solidFill>
                <a:srgbClr val="263333"/>
              </a:solidFill>
              <a:highlight>
                <a:srgbClr val="FFFFFF"/>
              </a:highlight>
            </a:endParaRPr>
          </a:p>
          <a:p>
            <a:pPr indent="0" lvl="0" marL="0" rtl="0" algn="l">
              <a:spcBef>
                <a:spcPts val="1600"/>
              </a:spcBef>
              <a:spcAft>
                <a:spcPts val="1600"/>
              </a:spcAft>
              <a:buNone/>
            </a:pPr>
            <a:r>
              <a:t/>
            </a:r>
            <a:endParaRPr>
              <a:solidFill>
                <a:srgbClr val="263333"/>
              </a:solidFill>
              <a:highlight>
                <a:srgbClr val="FFFFFF"/>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3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Fashion from Brother Veilles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2222350" y="152400"/>
            <a:ext cx="4222569" cy="483870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pic>
        <p:nvPicPr>
          <p:cNvPr id="159" name="Google Shape;159;p34"/>
          <p:cNvPicPr preferRelativeResize="0"/>
          <p:nvPr/>
        </p:nvPicPr>
        <p:blipFill>
          <a:blip r:embed="rId3">
            <a:alphaModFix/>
          </a:blip>
          <a:stretch>
            <a:fillRect/>
          </a:stretch>
        </p:blipFill>
        <p:spPr>
          <a:xfrm>
            <a:off x="2435600" y="152400"/>
            <a:ext cx="3836459" cy="48387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pic>
        <p:nvPicPr>
          <p:cNvPr id="164" name="Google Shape;164;p35"/>
          <p:cNvPicPr preferRelativeResize="0"/>
          <p:nvPr/>
        </p:nvPicPr>
        <p:blipFill>
          <a:blip r:embed="rId3">
            <a:alphaModFix/>
          </a:blip>
          <a:stretch>
            <a:fillRect/>
          </a:stretch>
        </p:blipFill>
        <p:spPr>
          <a:xfrm>
            <a:off x="2159625" y="152400"/>
            <a:ext cx="3917437" cy="48386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36"/>
          <p:cNvSpPr txBox="1"/>
          <p:nvPr>
            <p:ph type="title"/>
          </p:nvPr>
        </p:nvSpPr>
        <p:spPr>
          <a:xfrm>
            <a:off x="311700" y="1116525"/>
            <a:ext cx="8520600" cy="303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Gary Emrich </a:t>
            </a:r>
            <a:endParaRPr b="1" sz="1800"/>
          </a:p>
          <a:p>
            <a:pPr indent="0" lvl="0" marL="0" rtl="0" algn="ctr">
              <a:spcBef>
                <a:spcPts val="0"/>
              </a:spcBef>
              <a:spcAft>
                <a:spcPts val="0"/>
              </a:spcAft>
              <a:buNone/>
            </a:pPr>
            <a:r>
              <a:rPr b="1" lang="en" sz="1800"/>
              <a:t>from the series “All Consumed”</a:t>
            </a:r>
            <a:endParaRPr b="1" sz="1800"/>
          </a:p>
          <a:p>
            <a:pPr indent="0" lvl="0" marL="0" rtl="0" algn="ctr">
              <a:spcBef>
                <a:spcPts val="0"/>
              </a:spcBef>
              <a:spcAft>
                <a:spcPts val="0"/>
              </a:spcAft>
              <a:buNone/>
            </a:pPr>
            <a:r>
              <a:t/>
            </a:r>
            <a:endParaRPr sz="1800"/>
          </a:p>
          <a:p>
            <a:pPr indent="0" lvl="0" marL="0" rtl="0" algn="l">
              <a:lnSpc>
                <a:spcPct val="180000"/>
              </a:lnSpc>
              <a:spcBef>
                <a:spcPts val="0"/>
              </a:spcBef>
              <a:spcAft>
                <a:spcPts val="0"/>
              </a:spcAft>
              <a:buClr>
                <a:schemeClr val="dk1"/>
              </a:buClr>
              <a:buSzPts val="1100"/>
              <a:buFont typeface="Arial"/>
              <a:buNone/>
            </a:pPr>
            <a:r>
              <a:rPr lang="en" sz="1800">
                <a:solidFill>
                  <a:srgbClr val="575757"/>
                </a:solidFill>
              </a:rPr>
              <a:t>  ALL CONSUMED is a series of landscape photographs fabricated with advertising imagery of lush greenery, blue skies and snow-capped mountains from the plastic wrappers on multipacks of bottled water. Addressing how the bottled water industry uses marketing tools to drive Americans to consume 50 billion bottles of water a year at 1000 times the cost of tap water, this project combines a marketing image of nature's purity with plastic waste products to call out the hypocrisy of consumer culture.</a:t>
            </a:r>
            <a:endParaRPr sz="1800">
              <a:solidFill>
                <a:srgbClr val="575757"/>
              </a:solidFill>
            </a:endParaRPr>
          </a:p>
          <a:p>
            <a:pPr indent="0" lvl="0" marL="0" rtl="0" algn="ctr">
              <a:spcBef>
                <a:spcPts val="12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pic>
        <p:nvPicPr>
          <p:cNvPr id="174" name="Google Shape;174;p37"/>
          <p:cNvPicPr preferRelativeResize="0"/>
          <p:nvPr/>
        </p:nvPicPr>
        <p:blipFill>
          <a:blip r:embed="rId3">
            <a:alphaModFix/>
          </a:blip>
          <a:stretch>
            <a:fillRect/>
          </a:stretch>
        </p:blipFill>
        <p:spPr>
          <a:xfrm>
            <a:off x="2643775" y="152400"/>
            <a:ext cx="3856444" cy="48387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id="179" name="Google Shape;179;p38"/>
          <p:cNvPicPr preferRelativeResize="0"/>
          <p:nvPr/>
        </p:nvPicPr>
        <p:blipFill>
          <a:blip r:embed="rId3">
            <a:alphaModFix/>
          </a:blip>
          <a:stretch>
            <a:fillRect/>
          </a:stretch>
        </p:blipFill>
        <p:spPr>
          <a:xfrm>
            <a:off x="2285075" y="152400"/>
            <a:ext cx="3870960" cy="48387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Google Shape;184;p39"/>
          <p:cNvPicPr preferRelativeResize="0"/>
          <p:nvPr/>
        </p:nvPicPr>
        <p:blipFill>
          <a:blip r:embed="rId3">
            <a:alphaModFix/>
          </a:blip>
          <a:stretch>
            <a:fillRect/>
          </a:stretch>
        </p:blipFill>
        <p:spPr>
          <a:xfrm>
            <a:off x="2448150" y="202600"/>
            <a:ext cx="3870960" cy="4838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40"/>
          <p:cNvSpPr txBox="1"/>
          <p:nvPr>
            <p:ph type="title"/>
          </p:nvPr>
        </p:nvSpPr>
        <p:spPr>
          <a:xfrm>
            <a:off x="489250" y="772300"/>
            <a:ext cx="8091600" cy="368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Gregg Segal </a:t>
            </a:r>
            <a:endParaRPr b="1" sz="1800"/>
          </a:p>
          <a:p>
            <a:pPr indent="0" lvl="0" marL="0" rtl="0" algn="ctr">
              <a:spcBef>
                <a:spcPts val="0"/>
              </a:spcBef>
              <a:spcAft>
                <a:spcPts val="0"/>
              </a:spcAft>
              <a:buNone/>
            </a:pPr>
            <a:r>
              <a:rPr b="1" lang="en" sz="1800"/>
              <a:t>From the series “</a:t>
            </a:r>
            <a:r>
              <a:rPr b="1" lang="en" sz="1400">
                <a:solidFill>
                  <a:srgbClr val="404040"/>
                </a:solidFill>
              </a:rPr>
              <a:t>7 Days of Garbage”</a:t>
            </a:r>
            <a:endParaRPr b="1" sz="1400">
              <a:solidFill>
                <a:srgbClr val="404040"/>
              </a:solidFill>
            </a:endParaRPr>
          </a:p>
          <a:p>
            <a:pPr indent="0" lvl="0" marL="0" rtl="0" algn="l">
              <a:lnSpc>
                <a:spcPct val="115000"/>
              </a:lnSpc>
              <a:spcBef>
                <a:spcPts val="0"/>
              </a:spcBef>
              <a:spcAft>
                <a:spcPts val="0"/>
              </a:spcAft>
              <a:buClr>
                <a:schemeClr val="dk1"/>
              </a:buClr>
              <a:buSzPts val="1100"/>
              <a:buFont typeface="Arial"/>
              <a:buNone/>
            </a:pPr>
            <a:r>
              <a:t/>
            </a:r>
            <a:endParaRPr sz="1400"/>
          </a:p>
          <a:p>
            <a:pPr indent="0" lvl="0" marL="0" rtl="0" algn="l">
              <a:spcBef>
                <a:spcPts val="0"/>
              </a:spcBef>
              <a:spcAft>
                <a:spcPts val="0"/>
              </a:spcAft>
              <a:buNone/>
            </a:pPr>
            <a:r>
              <a:rPr lang="en" sz="1400">
                <a:solidFill>
                  <a:srgbClr val="7A7A7A"/>
                </a:solidFill>
              </a:rPr>
              <a:t>Ever since I was a kid, I’ve wondered about garbage - where does it go and what happens when we run out of places to put it? The average American generates 29 pounds of garbage a week. As a nation, that amounts to about 9 billion pounds per week! I’m concerned not only by how much we throw away, but by how blithe we are to the problem.</a:t>
            </a:r>
            <a:endParaRPr sz="1400">
              <a:solidFill>
                <a:srgbClr val="7A7A7A"/>
              </a:solidFill>
            </a:endParaRPr>
          </a:p>
          <a:p>
            <a:pPr indent="0" lvl="0" marL="0" rtl="0" algn="l">
              <a:spcBef>
                <a:spcPts val="0"/>
              </a:spcBef>
              <a:spcAft>
                <a:spcPts val="0"/>
              </a:spcAft>
              <a:buNone/>
            </a:pPr>
            <a:r>
              <a:t/>
            </a:r>
            <a:endParaRPr sz="1400">
              <a:solidFill>
                <a:srgbClr val="7A7A7A"/>
              </a:solidFill>
            </a:endParaRPr>
          </a:p>
          <a:p>
            <a:pPr indent="0" lvl="0" marL="0" rtl="0" algn="l">
              <a:spcBef>
                <a:spcPts val="0"/>
              </a:spcBef>
              <a:spcAft>
                <a:spcPts val="0"/>
              </a:spcAft>
              <a:buNone/>
            </a:pPr>
            <a:r>
              <a:rPr lang="en" sz="1400">
                <a:solidFill>
                  <a:srgbClr val="7A7A7A"/>
                </a:solidFill>
              </a:rPr>
              <a:t>With 7 Days of Garbage, I call attention to the problem of waste by personalizing it. I asked family, friends, neighbors and other acquaintances to save their trash and recyclables for a week and then lie down and be photographed in it..</a:t>
            </a:r>
            <a:endParaRPr sz="1400">
              <a:solidFill>
                <a:srgbClr val="7A7A7A"/>
              </a:solidFill>
            </a:endParaRPr>
          </a:p>
          <a:p>
            <a:pPr indent="0" lvl="0" marL="0" rtl="0" algn="l">
              <a:lnSpc>
                <a:spcPct val="115000"/>
              </a:lnSpc>
              <a:spcBef>
                <a:spcPts val="0"/>
              </a:spcBef>
              <a:spcAft>
                <a:spcPts val="0"/>
              </a:spcAft>
              <a:buClr>
                <a:schemeClr val="dk1"/>
              </a:buClr>
              <a:buSzPts val="1100"/>
              <a:buFont typeface="Arial"/>
              <a:buNone/>
            </a:pPr>
            <a:r>
              <a:t/>
            </a:r>
            <a:endParaRPr sz="1400">
              <a:solidFill>
                <a:srgbClr val="7A7A7A"/>
              </a:solidFill>
            </a:endParaRPr>
          </a:p>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41"/>
          <p:cNvPicPr preferRelativeResize="0"/>
          <p:nvPr/>
        </p:nvPicPr>
        <p:blipFill>
          <a:blip r:embed="rId3">
            <a:alphaModFix/>
          </a:blip>
          <a:stretch>
            <a:fillRect/>
          </a:stretch>
        </p:blipFill>
        <p:spPr>
          <a:xfrm>
            <a:off x="2084350" y="152400"/>
            <a:ext cx="3627563" cy="48387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pic>
        <p:nvPicPr>
          <p:cNvPr id="64" name="Google Shape;64;p15"/>
          <p:cNvPicPr preferRelativeResize="0"/>
          <p:nvPr/>
        </p:nvPicPr>
        <p:blipFill>
          <a:blip r:embed="rId3">
            <a:alphaModFix/>
          </a:blip>
          <a:stretch>
            <a:fillRect/>
          </a:stretch>
        </p:blipFill>
        <p:spPr>
          <a:xfrm>
            <a:off x="2902250" y="152400"/>
            <a:ext cx="3704108" cy="483869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42"/>
          <p:cNvPicPr preferRelativeResize="0"/>
          <p:nvPr/>
        </p:nvPicPr>
        <p:blipFill>
          <a:blip r:embed="rId3">
            <a:alphaModFix/>
          </a:blip>
          <a:stretch>
            <a:fillRect/>
          </a:stretch>
        </p:blipFill>
        <p:spPr>
          <a:xfrm>
            <a:off x="2310150" y="152400"/>
            <a:ext cx="3627563" cy="4838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pic>
        <p:nvPicPr>
          <p:cNvPr id="204" name="Google Shape;204;p43"/>
          <p:cNvPicPr preferRelativeResize="0"/>
          <p:nvPr/>
        </p:nvPicPr>
        <p:blipFill>
          <a:blip r:embed="rId3">
            <a:alphaModFix/>
          </a:blip>
          <a:stretch>
            <a:fillRect/>
          </a:stretch>
        </p:blipFill>
        <p:spPr>
          <a:xfrm>
            <a:off x="2548500" y="215125"/>
            <a:ext cx="3627563" cy="4838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44"/>
          <p:cNvSpPr txBox="1"/>
          <p:nvPr>
            <p:ph type="title"/>
          </p:nvPr>
        </p:nvSpPr>
        <p:spPr>
          <a:xfrm>
            <a:off x="311700" y="1204325"/>
            <a:ext cx="8520600" cy="250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800"/>
              <a:t>Jimmy Limit</a:t>
            </a:r>
            <a:endParaRPr b="1" sz="1800"/>
          </a:p>
          <a:p>
            <a:pPr indent="0" lvl="0" marL="0" rtl="0" algn="ctr">
              <a:spcBef>
                <a:spcPts val="0"/>
              </a:spcBef>
              <a:spcAft>
                <a:spcPts val="0"/>
              </a:spcAft>
              <a:buNone/>
            </a:pPr>
            <a:r>
              <a:rPr lang="en" sz="1800"/>
              <a:t>From the exhibition “Show Room”</a:t>
            </a:r>
            <a:endParaRPr sz="1800"/>
          </a:p>
          <a:p>
            <a:pPr indent="0" lvl="0" marL="0" rtl="0" algn="ctr">
              <a:spcBef>
                <a:spcPts val="0"/>
              </a:spcBef>
              <a:spcAft>
                <a:spcPts val="0"/>
              </a:spcAft>
              <a:buNone/>
            </a:pPr>
            <a:r>
              <a:t/>
            </a:r>
            <a:endParaRPr b="1" sz="1800"/>
          </a:p>
          <a:p>
            <a:pPr indent="0" lvl="0" marL="0" rtl="0" algn="ctr">
              <a:spcBef>
                <a:spcPts val="0"/>
              </a:spcBef>
              <a:spcAft>
                <a:spcPts val="0"/>
              </a:spcAft>
              <a:buNone/>
            </a:pPr>
            <a:r>
              <a:rPr lang="en" sz="1800">
                <a:solidFill>
                  <a:srgbClr val="333333"/>
                </a:solidFill>
                <a:highlight>
                  <a:srgbClr val="FFFFFF"/>
                </a:highlight>
              </a:rPr>
              <a:t>Evolving out of an interest in stock photography and an affinity for the aesthetic of the ULINE Catalogue, Jimmy Limit’s recent exhibition “Show Room” presented a collection of photographs and sculptures that explored relationships between image, object and consumption. Through an exploration of photography as both a tool to sell commodities and as a commodity in its own right, “Show Room” addressed the multilayered relationship between photography and commerce.</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id="214" name="Google Shape;214;p45"/>
          <p:cNvPicPr preferRelativeResize="0"/>
          <p:nvPr/>
        </p:nvPicPr>
        <p:blipFill>
          <a:blip r:embed="rId3">
            <a:alphaModFix/>
          </a:blip>
          <a:stretch>
            <a:fillRect/>
          </a:stretch>
        </p:blipFill>
        <p:spPr>
          <a:xfrm>
            <a:off x="3150675" y="152400"/>
            <a:ext cx="3581276"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46"/>
          <p:cNvPicPr preferRelativeResize="0"/>
          <p:nvPr/>
        </p:nvPicPr>
        <p:blipFill>
          <a:blip r:embed="rId3">
            <a:alphaModFix/>
          </a:blip>
          <a:stretch>
            <a:fillRect/>
          </a:stretch>
        </p:blipFill>
        <p:spPr>
          <a:xfrm>
            <a:off x="2598700" y="152400"/>
            <a:ext cx="3610970"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47"/>
          <p:cNvSpPr txBox="1"/>
          <p:nvPr>
            <p:ph type="title"/>
          </p:nvPr>
        </p:nvSpPr>
        <p:spPr>
          <a:xfrm>
            <a:off x="311700" y="1179250"/>
            <a:ext cx="8520600" cy="248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t>Mandy Barker</a:t>
            </a:r>
            <a:endParaRPr sz="1800"/>
          </a:p>
          <a:p>
            <a:pPr indent="0" lvl="0" marL="0" rtl="0" algn="ctr">
              <a:spcBef>
                <a:spcPts val="0"/>
              </a:spcBef>
              <a:spcAft>
                <a:spcPts val="0"/>
              </a:spcAft>
              <a:buClr>
                <a:schemeClr val="dk1"/>
              </a:buClr>
              <a:buSzPts val="1100"/>
              <a:buFont typeface="Arial"/>
              <a:buNone/>
            </a:pPr>
            <a:r>
              <a:t/>
            </a:r>
            <a:endParaRPr sz="1800"/>
          </a:p>
          <a:p>
            <a:pPr indent="0" lvl="0" marL="0" rtl="0" algn="ctr">
              <a:spcBef>
                <a:spcPts val="0"/>
              </a:spcBef>
              <a:spcAft>
                <a:spcPts val="0"/>
              </a:spcAft>
              <a:buNone/>
            </a:pPr>
            <a:r>
              <a:rPr lang="en" sz="1800">
                <a:solidFill>
                  <a:srgbClr val="333333"/>
                </a:solidFill>
                <a:highlight>
                  <a:srgbClr val="FFFFFF"/>
                </a:highlight>
              </a:rPr>
              <a:t>"The aim of my work is to engage with and stimulate an emotional response in the viewer by combining a contradiction between initial aesthetic attraction along with the subsequent message of awareness. The research process is a vital part of my development as the images I make are based on scientific fact, essential to the integrity of my work. The impact of marine plastic is an area I have documented for more than 10 years and am committed to pursuing through visual interpretation, and in collaboration with science I hope it will ultimately lead to positive action in tackling this increasing environmental problem, which is currently of global concern". </a:t>
            </a:r>
            <a:endParaRPr sz="1800"/>
          </a:p>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id="229" name="Google Shape;229;p48"/>
          <p:cNvPicPr preferRelativeResize="0"/>
          <p:nvPr/>
        </p:nvPicPr>
        <p:blipFill>
          <a:blip r:embed="rId3">
            <a:alphaModFix/>
          </a:blip>
          <a:stretch>
            <a:fillRect/>
          </a:stretch>
        </p:blipFill>
        <p:spPr>
          <a:xfrm>
            <a:off x="604025" y="152400"/>
            <a:ext cx="6854823" cy="48386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pic>
        <p:nvPicPr>
          <p:cNvPr id="234" name="Google Shape;234;p49"/>
          <p:cNvPicPr preferRelativeResize="0"/>
          <p:nvPr/>
        </p:nvPicPr>
        <p:blipFill>
          <a:blip r:embed="rId3">
            <a:alphaModFix/>
          </a:blip>
          <a:stretch>
            <a:fillRect/>
          </a:stretch>
        </p:blipFill>
        <p:spPr>
          <a:xfrm>
            <a:off x="2360325" y="152400"/>
            <a:ext cx="3425146" cy="4838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pic>
        <p:nvPicPr>
          <p:cNvPr id="239" name="Google Shape;239;p50"/>
          <p:cNvPicPr preferRelativeResize="0"/>
          <p:nvPr/>
        </p:nvPicPr>
        <p:blipFill>
          <a:blip r:embed="rId3">
            <a:alphaModFix/>
          </a:blip>
          <a:stretch>
            <a:fillRect/>
          </a:stretch>
        </p:blipFill>
        <p:spPr>
          <a:xfrm>
            <a:off x="2510875" y="152400"/>
            <a:ext cx="3336333" cy="48386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51"/>
          <p:cNvSpPr txBox="1"/>
          <p:nvPr>
            <p:ph type="title"/>
          </p:nvPr>
        </p:nvSpPr>
        <p:spPr>
          <a:xfrm>
            <a:off x="311700" y="797400"/>
            <a:ext cx="8520600" cy="3851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t/>
            </a:r>
            <a:endParaRPr sz="1800"/>
          </a:p>
          <a:p>
            <a:pPr indent="0" lvl="0" marL="0" rtl="0" algn="ctr">
              <a:spcBef>
                <a:spcPts val="0"/>
              </a:spcBef>
              <a:spcAft>
                <a:spcPts val="0"/>
              </a:spcAft>
              <a:buNone/>
            </a:pPr>
            <a:r>
              <a:rPr lang="en" sz="1800"/>
              <a:t>Chris Jordan</a:t>
            </a:r>
            <a:endParaRPr sz="1800"/>
          </a:p>
          <a:p>
            <a:pPr indent="0" lvl="0" marL="0" rtl="0" algn="ctr">
              <a:spcBef>
                <a:spcPts val="0"/>
              </a:spcBef>
              <a:spcAft>
                <a:spcPts val="0"/>
              </a:spcAft>
              <a:buNone/>
            </a:pPr>
            <a:r>
              <a:rPr lang="en" sz="1800"/>
              <a:t>From his series “Midway”</a:t>
            </a:r>
            <a:endParaRPr sz="1800"/>
          </a:p>
          <a:p>
            <a:pPr indent="0" lvl="0" marL="0" rtl="0" algn="ctr">
              <a:spcBef>
                <a:spcPts val="0"/>
              </a:spcBef>
              <a:spcAft>
                <a:spcPts val="0"/>
              </a:spcAft>
              <a:buNone/>
            </a:pPr>
            <a:r>
              <a:t/>
            </a:r>
            <a:endParaRPr sz="1800"/>
          </a:p>
          <a:p>
            <a:pPr indent="0" lvl="0" marL="0" rtl="0" algn="l">
              <a:spcBef>
                <a:spcPts val="0"/>
              </a:spcBef>
              <a:spcAft>
                <a:spcPts val="0"/>
              </a:spcAft>
              <a:buClr>
                <a:schemeClr val="dk1"/>
              </a:buClr>
              <a:buSzPts val="1100"/>
              <a:buFont typeface="Arial"/>
              <a:buNone/>
            </a:pPr>
            <a:r>
              <a:rPr lang="en" sz="1800">
                <a:solidFill>
                  <a:srgbClr val="525252"/>
                </a:solidFill>
                <a:highlight>
                  <a:srgbClr val="FFFFFF"/>
                </a:highlight>
              </a:rPr>
              <a:t>On Midway Atoll, a remote cluster of islands more than 2000 miles from the nearest continent, the detritus of our mass consumption surfaces in an astonishing place: inside the stomachs of thousands of dead baby albatrosses. The nesting chicks are fed lethal quantities of plastic by their parents, who mistake the floating trash for food as they forage over the vast polluted Pacific Ocean.</a:t>
            </a:r>
            <a:endParaRPr sz="1800">
              <a:solidFill>
                <a:srgbClr val="525252"/>
              </a:solidFill>
              <a:highlight>
                <a:srgbClr val="FFFFFF"/>
              </a:highlight>
            </a:endParaRPr>
          </a:p>
          <a:p>
            <a:pPr indent="0" lvl="0" marL="0" rtl="0" algn="l">
              <a:lnSpc>
                <a:spcPct val="115000"/>
              </a:lnSpc>
              <a:spcBef>
                <a:spcPts val="800"/>
              </a:spcBef>
              <a:spcAft>
                <a:spcPts val="0"/>
              </a:spcAft>
              <a:buClr>
                <a:schemeClr val="dk1"/>
              </a:buClr>
              <a:buSzPts val="1100"/>
              <a:buFont typeface="Arial"/>
              <a:buNone/>
            </a:pPr>
            <a:r>
              <a:rPr lang="en" sz="1800">
                <a:solidFill>
                  <a:srgbClr val="525252"/>
                </a:solidFill>
              </a:rPr>
              <a:t>For me, kneeling over their carcasses is like looking into a macabre mirror. These birds reflect back an appallingly emblematic result of the collective trance of our consumerism and runaway industrial growth. Like the albatross, we first-world humans find ourselves lacking the ability to discern anymore what is nourishing from what is toxic to our lives and our spirits. Choked to death on our waste, the mythical albatross calls upon us to recognize that our greatest challenge lies not out there, but </a:t>
            </a:r>
            <a:r>
              <a:rPr i="1" lang="en" sz="1800">
                <a:solidFill>
                  <a:srgbClr val="525252"/>
                </a:solidFill>
              </a:rPr>
              <a:t>in here</a:t>
            </a:r>
            <a:r>
              <a:rPr lang="en" sz="1800">
                <a:solidFill>
                  <a:srgbClr val="525252"/>
                </a:solidFill>
              </a:rPr>
              <a:t>.</a:t>
            </a:r>
            <a:endParaRPr sz="1800">
              <a:solidFill>
                <a:srgbClr val="525252"/>
              </a:solidFill>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1149500" y="152400"/>
            <a:ext cx="6275049" cy="483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pic>
        <p:nvPicPr>
          <p:cNvPr id="249" name="Google Shape;249;p52"/>
          <p:cNvPicPr preferRelativeResize="0"/>
          <p:nvPr/>
        </p:nvPicPr>
        <p:blipFill>
          <a:blip r:embed="rId3">
            <a:alphaModFix/>
          </a:blip>
          <a:stretch>
            <a:fillRect/>
          </a:stretch>
        </p:blipFill>
        <p:spPr>
          <a:xfrm>
            <a:off x="1469650" y="152400"/>
            <a:ext cx="6404649" cy="48387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pic>
        <p:nvPicPr>
          <p:cNvPr id="254" name="Google Shape;254;p53"/>
          <p:cNvPicPr preferRelativeResize="0"/>
          <p:nvPr/>
        </p:nvPicPr>
        <p:blipFill>
          <a:blip r:embed="rId3">
            <a:alphaModFix/>
          </a:blip>
          <a:stretch>
            <a:fillRect/>
          </a:stretch>
        </p:blipFill>
        <p:spPr>
          <a:xfrm>
            <a:off x="767125" y="152400"/>
            <a:ext cx="6406378" cy="48386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pic>
        <p:nvPicPr>
          <p:cNvPr id="259" name="Google Shape;259;p54"/>
          <p:cNvPicPr preferRelativeResize="0"/>
          <p:nvPr/>
        </p:nvPicPr>
        <p:blipFill>
          <a:blip r:embed="rId3">
            <a:alphaModFix/>
          </a:blip>
          <a:stretch>
            <a:fillRect/>
          </a:stretch>
        </p:blipFill>
        <p:spPr>
          <a:xfrm>
            <a:off x="1068200" y="152400"/>
            <a:ext cx="6446545" cy="48387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55"/>
          <p:cNvSpPr txBox="1"/>
          <p:nvPr>
            <p:ph type="title"/>
          </p:nvPr>
        </p:nvSpPr>
        <p:spPr>
          <a:xfrm>
            <a:off x="311700" y="288550"/>
            <a:ext cx="8520600" cy="432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t/>
            </a:r>
            <a:endParaRPr sz="1400"/>
          </a:p>
          <a:p>
            <a:pPr indent="0" lvl="0" marL="0" rtl="0" algn="ctr">
              <a:spcBef>
                <a:spcPts val="0"/>
              </a:spcBef>
              <a:spcAft>
                <a:spcPts val="0"/>
              </a:spcAft>
              <a:buNone/>
            </a:pPr>
            <a:r>
              <a:rPr lang="en" sz="1800"/>
              <a:t>Chris Jordan </a:t>
            </a:r>
            <a:endParaRPr sz="1800"/>
          </a:p>
          <a:p>
            <a:pPr indent="0" lvl="0" marL="0" rtl="0" algn="ctr">
              <a:spcBef>
                <a:spcPts val="0"/>
              </a:spcBef>
              <a:spcAft>
                <a:spcPts val="0"/>
              </a:spcAft>
              <a:buNone/>
            </a:pPr>
            <a:r>
              <a:rPr lang="en" sz="1800"/>
              <a:t>From his series “Intolerable Beauty”</a:t>
            </a:r>
            <a:endParaRPr sz="1800"/>
          </a:p>
          <a:p>
            <a:pPr indent="0" lvl="0" marL="0" rtl="0" algn="ctr">
              <a:spcBef>
                <a:spcPts val="0"/>
              </a:spcBef>
              <a:spcAft>
                <a:spcPts val="0"/>
              </a:spcAft>
              <a:buNone/>
            </a:pPr>
            <a:r>
              <a:t/>
            </a:r>
            <a:endParaRPr sz="1400"/>
          </a:p>
          <a:p>
            <a:pPr indent="0" lvl="0" marL="0" rtl="0" algn="l">
              <a:spcBef>
                <a:spcPts val="0"/>
              </a:spcBef>
              <a:spcAft>
                <a:spcPts val="0"/>
              </a:spcAft>
              <a:buClr>
                <a:schemeClr val="dk1"/>
              </a:buClr>
              <a:buSzPts val="1100"/>
              <a:buFont typeface="Arial"/>
              <a:buNone/>
            </a:pPr>
            <a:r>
              <a:rPr lang="en" sz="1400">
                <a:solidFill>
                  <a:srgbClr val="525252"/>
                </a:solidFill>
                <a:highlight>
                  <a:srgbClr val="FFFFFF"/>
                </a:highlight>
              </a:rPr>
              <a:t>Exploring around our country's shipping ports and industrial yards, where the accumulated detritus of our consumption is exposed to view like eroded layers in the Grand Canyon, I find evidence of a slow-motion apocalypse in progress. I am appalled by these scenes, and yet also drawn into them with awe and fascination. The immense scale of our consumption can appear desolate, macabre, oddly comical and ironic, and even darkly beautiful; for me its consistent feature is a staggering complexity.</a:t>
            </a:r>
            <a:endParaRPr sz="1400">
              <a:solidFill>
                <a:srgbClr val="525252"/>
              </a:solidFill>
              <a:highlight>
                <a:srgbClr val="FFFFFF"/>
              </a:highlight>
            </a:endParaRPr>
          </a:p>
          <a:p>
            <a:pPr indent="0" lvl="0" marL="0" rtl="0" algn="l">
              <a:lnSpc>
                <a:spcPct val="115000"/>
              </a:lnSpc>
              <a:spcBef>
                <a:spcPts val="800"/>
              </a:spcBef>
              <a:spcAft>
                <a:spcPts val="0"/>
              </a:spcAft>
              <a:buClr>
                <a:schemeClr val="dk1"/>
              </a:buClr>
              <a:buSzPts val="1100"/>
              <a:buFont typeface="Arial"/>
              <a:buNone/>
            </a:pPr>
            <a:r>
              <a:rPr lang="en" sz="1400">
                <a:solidFill>
                  <a:srgbClr val="525252"/>
                </a:solidFill>
              </a:rPr>
              <a:t>The pervasiveness of our consumerism holds a seductive kind of mob mentality. Collectively we are committing a vast and unsustainable act of taking, but we each are anonymous and no one is in charge or accountable for the consequences. I fear that in this process we are doing irreparable harm to our planet and to our individual spirits.</a:t>
            </a:r>
            <a:endParaRPr sz="1400">
              <a:solidFill>
                <a:srgbClr val="525252"/>
              </a:solidFill>
            </a:endParaRPr>
          </a:p>
          <a:p>
            <a:pPr indent="0" lvl="0" marL="0" rtl="0" algn="l">
              <a:lnSpc>
                <a:spcPct val="115000"/>
              </a:lnSpc>
              <a:spcBef>
                <a:spcPts val="800"/>
              </a:spcBef>
              <a:spcAft>
                <a:spcPts val="0"/>
              </a:spcAft>
              <a:buClr>
                <a:schemeClr val="dk1"/>
              </a:buClr>
              <a:buSzPts val="1100"/>
              <a:buFont typeface="Arial"/>
              <a:buNone/>
            </a:pPr>
            <a:r>
              <a:rPr lang="en" sz="1400">
                <a:solidFill>
                  <a:srgbClr val="525252"/>
                </a:solidFill>
              </a:rPr>
              <a:t>As an American consumer myself, I am in no position to finger wag; but I do know that when we reflect on a difficult question in the absence of an answer, our attention can turn inward, and in that space may exist the possibility of some evolution of thought or action. So my hope is that these photographs can serve as portals to a kind of cultural self-inquiry. It may not be the most comfortable terrain, but I have heard it said that in risking self-awareness, at least we know that we are awake.</a:t>
            </a:r>
            <a:endParaRPr sz="1400">
              <a:solidFill>
                <a:srgbClr val="525252"/>
              </a:solidFill>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pic>
        <p:nvPicPr>
          <p:cNvPr id="269" name="Google Shape;269;p56"/>
          <p:cNvPicPr preferRelativeResize="0"/>
          <p:nvPr/>
        </p:nvPicPr>
        <p:blipFill>
          <a:blip r:embed="rId3">
            <a:alphaModFix/>
          </a:blip>
          <a:stretch>
            <a:fillRect/>
          </a:stretch>
        </p:blipFill>
        <p:spPr>
          <a:xfrm>
            <a:off x="152400" y="152400"/>
            <a:ext cx="8086725" cy="3924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pic>
        <p:nvPicPr>
          <p:cNvPr id="274" name="Google Shape;274;p57"/>
          <p:cNvPicPr preferRelativeResize="0"/>
          <p:nvPr/>
        </p:nvPicPr>
        <p:blipFill>
          <a:blip r:embed="rId3">
            <a:alphaModFix/>
          </a:blip>
          <a:stretch>
            <a:fillRect/>
          </a:stretch>
        </p:blipFill>
        <p:spPr>
          <a:xfrm>
            <a:off x="152400" y="152400"/>
            <a:ext cx="7318319" cy="48387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58"/>
          <p:cNvPicPr preferRelativeResize="0"/>
          <p:nvPr/>
        </p:nvPicPr>
        <p:blipFill>
          <a:blip r:embed="rId3">
            <a:alphaModFix/>
          </a:blip>
          <a:stretch>
            <a:fillRect/>
          </a:stretch>
        </p:blipFill>
        <p:spPr>
          <a:xfrm>
            <a:off x="1268925" y="152400"/>
            <a:ext cx="6332677" cy="48387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59"/>
          <p:cNvSpPr txBox="1"/>
          <p:nvPr>
            <p:ph type="title"/>
          </p:nvPr>
        </p:nvSpPr>
        <p:spPr>
          <a:xfrm>
            <a:off x="311700" y="935400"/>
            <a:ext cx="8520600" cy="3901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t>Paul Bulteel </a:t>
            </a:r>
            <a:endParaRPr sz="1800"/>
          </a:p>
          <a:p>
            <a:pPr indent="0" lvl="0" marL="0" rtl="0" algn="ctr">
              <a:spcBef>
                <a:spcPts val="0"/>
              </a:spcBef>
              <a:spcAft>
                <a:spcPts val="0"/>
              </a:spcAft>
              <a:buNone/>
            </a:pPr>
            <a:r>
              <a:rPr lang="en" sz="1800"/>
              <a:t>From his series “Cycle and Recycle”</a:t>
            </a:r>
            <a:endParaRPr sz="1800"/>
          </a:p>
          <a:p>
            <a:pPr indent="0" lvl="0" marL="0" rtl="0" algn="ctr">
              <a:spcBef>
                <a:spcPts val="0"/>
              </a:spcBef>
              <a:spcAft>
                <a:spcPts val="0"/>
              </a:spcAft>
              <a:buNone/>
            </a:pPr>
            <a:r>
              <a:t/>
            </a:r>
            <a:endParaRPr sz="1800"/>
          </a:p>
          <a:p>
            <a:pPr indent="0" lvl="0" marL="114300" rtl="0" algn="l">
              <a:lnSpc>
                <a:spcPct val="115000"/>
              </a:lnSpc>
              <a:spcBef>
                <a:spcPts val="500"/>
              </a:spcBef>
              <a:spcAft>
                <a:spcPts val="0"/>
              </a:spcAft>
              <a:buClr>
                <a:schemeClr val="dk1"/>
              </a:buClr>
              <a:buSzPts val="1100"/>
              <a:buFont typeface="Arial"/>
              <a:buNone/>
            </a:pPr>
            <a:r>
              <a:rPr lang="en" sz="1800">
                <a:solidFill>
                  <a:srgbClr val="333333"/>
                </a:solidFill>
              </a:rPr>
              <a:t>Society’s leftovers—collected and reclaimed</a:t>
            </a:r>
            <a:endParaRPr sz="1800">
              <a:solidFill>
                <a:srgbClr val="333333"/>
              </a:solidFill>
            </a:endParaRPr>
          </a:p>
          <a:p>
            <a:pPr indent="0" lvl="0" marL="0" rtl="0" algn="l">
              <a:lnSpc>
                <a:spcPct val="115000"/>
              </a:lnSpc>
              <a:spcBef>
                <a:spcPts val="1700"/>
              </a:spcBef>
              <a:spcAft>
                <a:spcPts val="0"/>
              </a:spcAft>
              <a:buClr>
                <a:schemeClr val="dk1"/>
              </a:buClr>
              <a:buSzPts val="1100"/>
              <a:buFont typeface="Arial"/>
              <a:buNone/>
            </a:pPr>
            <a:r>
              <a:rPr lang="en" sz="1800">
                <a:solidFill>
                  <a:srgbClr val="333333"/>
                </a:solidFill>
              </a:rPr>
              <a:t>Waste: like the air we breathe, it is part of life. When badly managed, it destroys habitats on land, pollutes the air, and befouls our rivers and oceans. For human populations this translates into major health issues. Avoiding excess consumption and recycling waste are therefore crucial. But what does recycling really mean? Although the term is familiar, hardly anyone can form a mental picture of what recycling actually entails. Belgian photographer Paul Bulteel takes on this task in a series of striking and highly illuminating photographs of what happens when our discarded paper, metal, glass, plastic, appliances, clothing and countless other industrial byproducts and leftovers are broken down and transformed into new materials. Visually fascinating and well documented, these images give us food for thought.</a:t>
            </a:r>
            <a:endParaRPr sz="1800">
              <a:solidFill>
                <a:srgbClr val="333333"/>
              </a:solidFill>
            </a:endParaRPr>
          </a:p>
          <a:p>
            <a:pPr indent="0" lvl="0" marL="0" rtl="0" algn="ctr">
              <a:spcBef>
                <a:spcPts val="600"/>
              </a:spcBef>
              <a:spcAft>
                <a:spcPts val="0"/>
              </a:spcAft>
              <a:buNone/>
            </a:pPr>
            <a:r>
              <a:t/>
            </a:r>
            <a:endParaRPr sz="1100">
              <a:solidFill>
                <a:srgbClr val="999999"/>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pic>
        <p:nvPicPr>
          <p:cNvPr id="289" name="Google Shape;289;p60"/>
          <p:cNvPicPr preferRelativeResize="0"/>
          <p:nvPr/>
        </p:nvPicPr>
        <p:blipFill>
          <a:blip r:embed="rId3">
            <a:alphaModFix/>
          </a:blip>
          <a:stretch>
            <a:fillRect/>
          </a:stretch>
        </p:blipFill>
        <p:spPr>
          <a:xfrm>
            <a:off x="792200" y="152400"/>
            <a:ext cx="7250607" cy="48387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id="294" name="Google Shape;294;p61"/>
          <p:cNvPicPr preferRelativeResize="0"/>
          <p:nvPr/>
        </p:nvPicPr>
        <p:blipFill>
          <a:blip r:embed="rId3">
            <a:alphaModFix/>
          </a:blip>
          <a:stretch>
            <a:fillRect/>
          </a:stretch>
        </p:blipFill>
        <p:spPr>
          <a:xfrm>
            <a:off x="804750" y="152400"/>
            <a:ext cx="7250607" cy="48387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7"/>
          <p:cNvPicPr preferRelativeResize="0"/>
          <p:nvPr/>
        </p:nvPicPr>
        <p:blipFill>
          <a:blip r:embed="rId3">
            <a:alphaModFix/>
          </a:blip>
          <a:stretch>
            <a:fillRect/>
          </a:stretch>
        </p:blipFill>
        <p:spPr>
          <a:xfrm>
            <a:off x="1130900" y="152400"/>
            <a:ext cx="6349669" cy="48386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pic>
        <p:nvPicPr>
          <p:cNvPr id="299" name="Google Shape;299;p62"/>
          <p:cNvPicPr preferRelativeResize="0"/>
          <p:nvPr/>
        </p:nvPicPr>
        <p:blipFill>
          <a:blip r:embed="rId3">
            <a:alphaModFix/>
          </a:blip>
          <a:stretch>
            <a:fillRect/>
          </a:stretch>
        </p:blipFill>
        <p:spPr>
          <a:xfrm>
            <a:off x="946700" y="152400"/>
            <a:ext cx="7250607" cy="48387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6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t>Richard John Seymour</a:t>
            </a:r>
            <a:endParaRPr sz="1800"/>
          </a:p>
          <a:p>
            <a:pPr indent="0" lvl="0" marL="0" rtl="0" algn="ctr">
              <a:spcBef>
                <a:spcPts val="0"/>
              </a:spcBef>
              <a:spcAft>
                <a:spcPts val="0"/>
              </a:spcAft>
              <a:buNone/>
            </a:pPr>
            <a:r>
              <a:rPr lang="en" sz="1800"/>
              <a:t>From the series</a:t>
            </a:r>
            <a:r>
              <a:rPr b="1" lang="en" sz="1800"/>
              <a:t> “</a:t>
            </a:r>
            <a:r>
              <a:rPr b="1" lang="en" sz="1800">
                <a:solidFill>
                  <a:srgbClr val="000000"/>
                </a:solidFill>
                <a:highlight>
                  <a:srgbClr val="FCFCFC"/>
                </a:highlight>
              </a:rPr>
              <a:t>Yiwu Commodity City”</a:t>
            </a:r>
            <a:endParaRPr b="1" sz="1800">
              <a:solidFill>
                <a:srgbClr val="000000"/>
              </a:solidFill>
              <a:highlight>
                <a:srgbClr val="FCFCFC"/>
              </a:highlight>
            </a:endParaRPr>
          </a:p>
          <a:p>
            <a:pPr indent="0" lvl="0" marL="0" rtl="0" algn="ctr">
              <a:lnSpc>
                <a:spcPct val="100000"/>
              </a:lnSpc>
              <a:spcBef>
                <a:spcPts val="0"/>
              </a:spcBef>
              <a:spcAft>
                <a:spcPts val="0"/>
              </a:spcAft>
              <a:buNone/>
            </a:pPr>
            <a:r>
              <a:t/>
            </a:r>
            <a:endParaRPr b="1" sz="1800">
              <a:solidFill>
                <a:srgbClr val="000000"/>
              </a:solidFill>
              <a:highlight>
                <a:srgbClr val="FCFCFC"/>
              </a:highlight>
            </a:endParaRPr>
          </a:p>
          <a:p>
            <a:pPr indent="0" lvl="0" marL="0" rtl="0" algn="l">
              <a:lnSpc>
                <a:spcPct val="100000"/>
              </a:lnSpc>
              <a:spcBef>
                <a:spcPts val="0"/>
              </a:spcBef>
              <a:spcAft>
                <a:spcPts val="0"/>
              </a:spcAft>
              <a:buClr>
                <a:schemeClr val="dk1"/>
              </a:buClr>
              <a:buSzPts val="1100"/>
              <a:buFont typeface="Arial"/>
              <a:buNone/>
            </a:pPr>
            <a:r>
              <a:rPr lang="en" sz="1400">
                <a:solidFill>
                  <a:srgbClr val="000000"/>
                </a:solidFill>
              </a:rPr>
              <a:t>Yiwu is a city in the Zhejiang province of China, South of Shanghai. It hosts China Commodities City, famous for being the largest small commodity wholesale market in the world. </a:t>
            </a:r>
            <a:endParaRPr sz="1400">
              <a:solidFill>
                <a:srgbClr val="000000"/>
              </a:solidFill>
            </a:endParaRPr>
          </a:p>
          <a:p>
            <a:pPr indent="0" lvl="0" marL="0" rtl="0" algn="l">
              <a:lnSpc>
                <a:spcPct val="100000"/>
              </a:lnSpc>
              <a:spcBef>
                <a:spcPts val="1100"/>
              </a:spcBef>
              <a:spcAft>
                <a:spcPts val="0"/>
              </a:spcAft>
              <a:buClr>
                <a:schemeClr val="dk1"/>
              </a:buClr>
              <a:buSzPts val="1100"/>
              <a:buFont typeface="Arial"/>
              <a:buNone/>
            </a:pPr>
            <a:r>
              <a:rPr lang="en" sz="1400">
                <a:solidFill>
                  <a:srgbClr val="000000"/>
                </a:solidFill>
              </a:rPr>
              <a:t>Thousands of stalls like this exhibit multiple and slight variations on a particular item. Each individual seller occupies a space consumed by the very items that make them their living. They sell orders by the thousand to be exported across complex logistics networks, disseminated to a world of dispersed consumers.</a:t>
            </a:r>
            <a:endParaRPr sz="1400">
              <a:solidFill>
                <a:srgbClr val="000000"/>
              </a:solidFill>
            </a:endParaRPr>
          </a:p>
          <a:p>
            <a:pPr indent="0" lvl="0" marL="0" rtl="0" algn="l">
              <a:lnSpc>
                <a:spcPct val="100000"/>
              </a:lnSpc>
              <a:spcBef>
                <a:spcPts val="1100"/>
              </a:spcBef>
              <a:spcAft>
                <a:spcPts val="0"/>
              </a:spcAft>
              <a:buClr>
                <a:schemeClr val="dk1"/>
              </a:buClr>
              <a:buSzPts val="1100"/>
              <a:buFont typeface="Arial"/>
              <a:buNone/>
            </a:pPr>
            <a:r>
              <a:rPr lang="en" sz="1400">
                <a:solidFill>
                  <a:srgbClr val="000000"/>
                </a:solidFill>
              </a:rPr>
              <a:t>This collection represents about 10% of this series, and less than 0.1% of Yiwu's stalls. These images become analogous to the relentless production of the consumer items themselves, and extend the idea of the 'photo project' beyond a collection of individual images and into a conceptual artwork in it's entirety, raising questions about the nature of value, economies of scale, and human labour.</a:t>
            </a:r>
            <a:endParaRPr sz="1400">
              <a:solidFill>
                <a:srgbClr val="000000"/>
              </a:solidFill>
            </a:endParaRPr>
          </a:p>
          <a:p>
            <a:pPr indent="0" lvl="0" marL="0" rtl="0" algn="l">
              <a:lnSpc>
                <a:spcPct val="100000"/>
              </a:lnSpc>
              <a:spcBef>
                <a:spcPts val="1100"/>
              </a:spcBef>
              <a:spcAft>
                <a:spcPts val="0"/>
              </a:spcAft>
              <a:buClr>
                <a:schemeClr val="dk1"/>
              </a:buClr>
              <a:buSzPts val="1100"/>
              <a:buFont typeface="Arial"/>
              <a:buNone/>
            </a:pPr>
            <a:r>
              <a:t/>
            </a:r>
            <a:endParaRPr sz="1400">
              <a:solidFill>
                <a:srgbClr val="000000"/>
              </a:solidFill>
            </a:endParaRPr>
          </a:p>
          <a:p>
            <a:pPr indent="0" lvl="0" marL="0" rtl="0" algn="ctr">
              <a:spcBef>
                <a:spcPts val="1100"/>
              </a:spcBef>
              <a:spcAft>
                <a:spcPts val="0"/>
              </a:spcAft>
              <a:buNone/>
            </a:pPr>
            <a:r>
              <a:t/>
            </a:r>
            <a:endParaRPr>
              <a:solidFill>
                <a:srgbClr val="0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64"/>
          <p:cNvPicPr preferRelativeResize="0"/>
          <p:nvPr/>
        </p:nvPicPr>
        <p:blipFill>
          <a:blip r:embed="rId3">
            <a:alphaModFix/>
          </a:blip>
          <a:stretch>
            <a:fillRect/>
          </a:stretch>
        </p:blipFill>
        <p:spPr>
          <a:xfrm>
            <a:off x="578925" y="152400"/>
            <a:ext cx="7262590" cy="4838701"/>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pic>
        <p:nvPicPr>
          <p:cNvPr id="314" name="Google Shape;314;p65"/>
          <p:cNvPicPr preferRelativeResize="0"/>
          <p:nvPr/>
        </p:nvPicPr>
        <p:blipFill>
          <a:blip r:embed="rId3">
            <a:alphaModFix/>
          </a:blip>
          <a:stretch>
            <a:fillRect/>
          </a:stretch>
        </p:blipFill>
        <p:spPr>
          <a:xfrm>
            <a:off x="691850" y="152400"/>
            <a:ext cx="7262590" cy="48387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66"/>
          <p:cNvPicPr preferRelativeResize="0"/>
          <p:nvPr/>
        </p:nvPicPr>
        <p:blipFill>
          <a:blip r:embed="rId3">
            <a:alphaModFix/>
          </a:blip>
          <a:stretch>
            <a:fillRect/>
          </a:stretch>
        </p:blipFill>
        <p:spPr>
          <a:xfrm>
            <a:off x="704375" y="228600"/>
            <a:ext cx="7262590" cy="483870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6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2400"/>
              <a:t>Von Wong</a:t>
            </a:r>
            <a:endParaRPr b="1" sz="2400"/>
          </a:p>
          <a:p>
            <a:pPr indent="0" lvl="0" marL="0" rtl="0" algn="ctr">
              <a:spcBef>
                <a:spcPts val="0"/>
              </a:spcBef>
              <a:spcAft>
                <a:spcPts val="0"/>
              </a:spcAft>
              <a:buNone/>
            </a:pPr>
            <a:r>
              <a:t/>
            </a:r>
            <a:endParaRPr b="1" sz="1800"/>
          </a:p>
          <a:p>
            <a:pPr indent="0" lvl="0" marL="0" rtl="0" algn="ctr">
              <a:spcBef>
                <a:spcPts val="0"/>
              </a:spcBef>
              <a:spcAft>
                <a:spcPts val="0"/>
              </a:spcAft>
              <a:buNone/>
            </a:pPr>
            <a:r>
              <a:rPr b="1" lang="en" sz="1800">
                <a:solidFill>
                  <a:srgbClr val="222222"/>
                </a:solidFill>
                <a:highlight>
                  <a:srgbClr val="FFFFFF"/>
                </a:highlight>
              </a:rPr>
              <a:t>Benjamin Von Wong</a:t>
            </a:r>
            <a:r>
              <a:rPr lang="en" sz="1800">
                <a:solidFill>
                  <a:srgbClr val="222222"/>
                </a:solidFill>
                <a:highlight>
                  <a:srgbClr val="FFFFFF"/>
                </a:highlight>
              </a:rPr>
              <a:t> (born November 14, 1986) is a Canadian artist, activist, and photographer best known for his environmental art installations and </a:t>
            </a:r>
            <a:r>
              <a:rPr lang="en" sz="1800" u="sng">
                <a:solidFill>
                  <a:srgbClr val="0B0080"/>
                </a:solidFill>
                <a:highlight>
                  <a:srgbClr val="FFFFFF"/>
                </a:highlight>
                <a:hlinkClick r:id="rId3"/>
              </a:rPr>
              <a:t>hyper-realist</a:t>
            </a:r>
            <a:r>
              <a:rPr lang="en" sz="1800">
                <a:solidFill>
                  <a:srgbClr val="222222"/>
                </a:solidFill>
                <a:highlight>
                  <a:srgbClr val="FFFFFF"/>
                </a:highlight>
              </a:rPr>
              <a:t> art style. He is a motivational speaker and an advocate against Ocean Plastics He is also notable for creating several viral Social Media campaigns,</a:t>
            </a:r>
            <a:endParaRPr sz="18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68"/>
          <p:cNvPicPr preferRelativeResize="0"/>
          <p:nvPr/>
        </p:nvPicPr>
        <p:blipFill>
          <a:blip r:embed="rId3">
            <a:alphaModFix/>
          </a:blip>
          <a:stretch>
            <a:fillRect/>
          </a:stretch>
        </p:blipFill>
        <p:spPr>
          <a:xfrm>
            <a:off x="1281475" y="152400"/>
            <a:ext cx="6048375" cy="48387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pic>
        <p:nvPicPr>
          <p:cNvPr id="334" name="Google Shape;334;p69"/>
          <p:cNvPicPr preferRelativeResize="0"/>
          <p:nvPr/>
        </p:nvPicPr>
        <p:blipFill>
          <a:blip r:embed="rId3">
            <a:alphaModFix/>
          </a:blip>
          <a:stretch>
            <a:fillRect/>
          </a:stretch>
        </p:blipFill>
        <p:spPr>
          <a:xfrm>
            <a:off x="440950" y="152400"/>
            <a:ext cx="7255784" cy="483870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id="339" name="Google Shape;339;p70"/>
          <p:cNvPicPr preferRelativeResize="0"/>
          <p:nvPr/>
        </p:nvPicPr>
        <p:blipFill>
          <a:blip r:embed="rId3">
            <a:alphaModFix/>
          </a:blip>
          <a:stretch>
            <a:fillRect/>
          </a:stretch>
        </p:blipFill>
        <p:spPr>
          <a:xfrm>
            <a:off x="1758175" y="240225"/>
            <a:ext cx="4828025" cy="4803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7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000000"/>
                </a:solidFill>
              </a:rPr>
              <a:t>Maria Sarbova</a:t>
            </a:r>
            <a:endParaRPr b="1" sz="1800">
              <a:solidFill>
                <a:srgbClr val="000000"/>
              </a:solidFill>
            </a:endParaRPr>
          </a:p>
          <a:p>
            <a:pPr indent="0" lvl="0" marL="0" rtl="0" algn="ctr">
              <a:spcBef>
                <a:spcPts val="0"/>
              </a:spcBef>
              <a:spcAft>
                <a:spcPts val="0"/>
              </a:spcAft>
              <a:buNone/>
            </a:pPr>
            <a:r>
              <a:rPr b="1" lang="en" sz="1800">
                <a:solidFill>
                  <a:srgbClr val="000000"/>
                </a:solidFill>
              </a:rPr>
              <a:t>From her series “Plastic World”</a:t>
            </a:r>
            <a:endParaRPr b="1" sz="1800">
              <a:solidFill>
                <a:srgbClr val="000000"/>
              </a:solidFill>
            </a:endParaRPr>
          </a:p>
          <a:p>
            <a:pPr indent="0" lvl="0" marL="0" rtl="0" algn="ctr">
              <a:spcBef>
                <a:spcPts val="0"/>
              </a:spcBef>
              <a:spcAft>
                <a:spcPts val="0"/>
              </a:spcAft>
              <a:buNone/>
            </a:pPr>
            <a:r>
              <a:t/>
            </a:r>
            <a:endParaRPr sz="1800">
              <a:solidFill>
                <a:srgbClr val="000000"/>
              </a:solidFill>
            </a:endParaRPr>
          </a:p>
          <a:p>
            <a:pPr indent="0" lvl="0" marL="0" rtl="0" algn="ctr">
              <a:lnSpc>
                <a:spcPct val="115000"/>
              </a:lnSpc>
              <a:spcBef>
                <a:spcPts val="0"/>
              </a:spcBef>
              <a:spcAft>
                <a:spcPts val="0"/>
              </a:spcAft>
              <a:buClr>
                <a:schemeClr val="dk1"/>
              </a:buClr>
              <a:buSzPts val="1100"/>
              <a:buFont typeface="Arial"/>
              <a:buNone/>
            </a:pPr>
            <a:r>
              <a:rPr lang="en" sz="1800">
                <a:solidFill>
                  <a:srgbClr val="000000"/>
                </a:solidFill>
                <a:highlight>
                  <a:srgbClr val="F4F4F4"/>
                </a:highlight>
              </a:rPr>
              <a:t>In Plastic World, Mária Švarbová's subjects act as emotionless mannequins. Through blank stares, stiff poses and total absence of emotion, the series challenges the viewer to question the ingrained roles people play in society.</a:t>
            </a:r>
            <a:endParaRPr sz="1800">
              <a:solidFill>
                <a:srgbClr val="000000"/>
              </a:solidFill>
              <a:highlight>
                <a:srgbClr val="F4F4F4"/>
              </a:highlight>
            </a:endParaRPr>
          </a:p>
          <a:p>
            <a:pPr indent="0" lvl="0" marL="0" rtl="0" algn="ctr">
              <a:lnSpc>
                <a:spcPct val="115000"/>
              </a:lnSpc>
              <a:spcBef>
                <a:spcPts val="1800"/>
              </a:spcBef>
              <a:spcAft>
                <a:spcPts val="0"/>
              </a:spcAft>
              <a:buClr>
                <a:schemeClr val="dk1"/>
              </a:buClr>
              <a:buSzPts val="1100"/>
              <a:buFont typeface="Arial"/>
              <a:buNone/>
            </a:pPr>
            <a:r>
              <a:rPr lang="en" sz="1800">
                <a:solidFill>
                  <a:srgbClr val="000000"/>
                </a:solidFill>
                <a:highlight>
                  <a:srgbClr val="F4F4F4"/>
                </a:highlight>
              </a:rPr>
              <a:t>Every image flows into another scene forming the overall narrative of the series -- the emptiness and mindless inability to change one's predetermined role in life in the the absence of emotion. Complex and dreamy, Plastic World presents an imaginary world (inspired by historic artifacts and environments of Communist Czechoslovakia).</a:t>
            </a:r>
            <a:endParaRPr sz="1800">
              <a:solidFill>
                <a:srgbClr val="000000"/>
              </a:solidFill>
              <a:highlight>
                <a:srgbClr val="F4F4F4"/>
              </a:highlight>
            </a:endParaRPr>
          </a:p>
          <a:p>
            <a:pPr indent="0" lvl="0" marL="0" rtl="0" algn="ctr">
              <a:spcBef>
                <a:spcPts val="180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 name="Shape 78"/>
        <p:cNvGrpSpPr/>
        <p:nvPr/>
      </p:nvGrpSpPr>
      <p:grpSpPr>
        <a:xfrm>
          <a:off x="0" y="0"/>
          <a:ext cx="0" cy="0"/>
          <a:chOff x="0" y="0"/>
          <a:chExt cx="0" cy="0"/>
        </a:xfrm>
      </p:grpSpPr>
      <p:sp>
        <p:nvSpPr>
          <p:cNvPr id="79" name="Google Shape;79;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rgbClr val="000000"/>
                </a:solidFill>
                <a:highlight>
                  <a:srgbClr val="FFFFFF"/>
                </a:highlight>
              </a:rPr>
              <a:t>MANDY BARKER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solidFill>
                  <a:srgbClr val="333333"/>
                </a:solidFill>
                <a:highlight>
                  <a:srgbClr val="FFFFFF"/>
                </a:highlight>
              </a:rPr>
              <a:t>Mandy Barker is an international award-winning photographer whose work involving marine plastic debris over the past 10 years has received global recognition. Working with scientists she aims to raise awareness about plastic pollution in the world's oceans whilst highlighting the harmful affect on marine life and ultimately ourselves.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 name="Shape 348"/>
        <p:cNvGrpSpPr/>
        <p:nvPr/>
      </p:nvGrpSpPr>
      <p:grpSpPr>
        <a:xfrm>
          <a:off x="0" y="0"/>
          <a:ext cx="0" cy="0"/>
          <a:chOff x="0" y="0"/>
          <a:chExt cx="0" cy="0"/>
        </a:xfrm>
      </p:grpSpPr>
      <p:pic>
        <p:nvPicPr>
          <p:cNvPr id="349" name="Google Shape;349;p72"/>
          <p:cNvPicPr preferRelativeResize="0"/>
          <p:nvPr/>
        </p:nvPicPr>
        <p:blipFill>
          <a:blip r:embed="rId3">
            <a:alphaModFix/>
          </a:blip>
          <a:stretch>
            <a:fillRect/>
          </a:stretch>
        </p:blipFill>
        <p:spPr>
          <a:xfrm>
            <a:off x="1240800" y="489250"/>
            <a:ext cx="6612325" cy="440335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pic>
        <p:nvPicPr>
          <p:cNvPr id="354" name="Google Shape;354;p73"/>
          <p:cNvPicPr preferRelativeResize="0"/>
          <p:nvPr/>
        </p:nvPicPr>
        <p:blipFill>
          <a:blip r:embed="rId3">
            <a:alphaModFix/>
          </a:blip>
          <a:stretch>
            <a:fillRect/>
          </a:stretch>
        </p:blipFill>
        <p:spPr>
          <a:xfrm>
            <a:off x="985025" y="172550"/>
            <a:ext cx="7173950" cy="47983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pic>
        <p:nvPicPr>
          <p:cNvPr id="359" name="Google Shape;359;p74"/>
          <p:cNvPicPr preferRelativeResize="0"/>
          <p:nvPr/>
        </p:nvPicPr>
        <p:blipFill>
          <a:blip r:embed="rId3">
            <a:alphaModFix/>
          </a:blip>
          <a:stretch>
            <a:fillRect/>
          </a:stretch>
        </p:blipFill>
        <p:spPr>
          <a:xfrm>
            <a:off x="2009075" y="177500"/>
            <a:ext cx="4915825" cy="49050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pic>
        <p:nvPicPr>
          <p:cNvPr id="84" name="Google Shape;84;p19"/>
          <p:cNvPicPr preferRelativeResize="0"/>
          <p:nvPr/>
        </p:nvPicPr>
        <p:blipFill rotWithShape="1">
          <a:blip r:embed="rId3">
            <a:alphaModFix/>
          </a:blip>
          <a:srcRect b="16036" l="0" r="0" t="-10366"/>
          <a:stretch/>
        </p:blipFill>
        <p:spPr>
          <a:xfrm>
            <a:off x="2517375" y="-60850"/>
            <a:ext cx="3893175" cy="48738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 name="Shape 88"/>
        <p:cNvGrpSpPr/>
        <p:nvPr/>
      </p:nvGrpSpPr>
      <p:grpSpPr>
        <a:xfrm>
          <a:off x="0" y="0"/>
          <a:ext cx="0" cy="0"/>
          <a:chOff x="0" y="0"/>
          <a:chExt cx="0" cy="0"/>
        </a:xfrm>
      </p:grpSpPr>
      <p:pic>
        <p:nvPicPr>
          <p:cNvPr id="89" name="Google Shape;89;p20"/>
          <p:cNvPicPr preferRelativeResize="0"/>
          <p:nvPr/>
        </p:nvPicPr>
        <p:blipFill>
          <a:blip r:embed="rId3">
            <a:alphaModFix/>
          </a:blip>
          <a:stretch>
            <a:fillRect/>
          </a:stretch>
        </p:blipFill>
        <p:spPr>
          <a:xfrm>
            <a:off x="2688525" y="565625"/>
            <a:ext cx="3143250" cy="4229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21"/>
          <p:cNvPicPr preferRelativeResize="0"/>
          <p:nvPr/>
        </p:nvPicPr>
        <p:blipFill>
          <a:blip r:embed="rId3">
            <a:alphaModFix/>
          </a:blip>
          <a:stretch>
            <a:fillRect/>
          </a:stretch>
        </p:blipFill>
        <p:spPr>
          <a:xfrm>
            <a:off x="2707700" y="310375"/>
            <a:ext cx="3190875" cy="441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